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0" r:id="rId1"/>
  </p:sldMasterIdLst>
  <p:sldIdLst>
    <p:sldId id="256" r:id="rId2"/>
    <p:sldId id="258" r:id="rId3"/>
    <p:sldId id="315" r:id="rId4"/>
    <p:sldId id="261" r:id="rId5"/>
    <p:sldId id="259" r:id="rId6"/>
    <p:sldId id="257" r:id="rId7"/>
    <p:sldId id="301" r:id="rId8"/>
    <p:sldId id="307" r:id="rId9"/>
    <p:sldId id="306" r:id="rId10"/>
    <p:sldId id="309" r:id="rId11"/>
    <p:sldId id="305" r:id="rId12"/>
    <p:sldId id="304" r:id="rId13"/>
    <p:sldId id="30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10" r:id="rId32"/>
    <p:sldId id="311" r:id="rId33"/>
    <p:sldId id="312" r:id="rId34"/>
    <p:sldId id="313" r:id="rId35"/>
    <p:sldId id="314" r:id="rId36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CFFF"/>
    <a:srgbClr val="B5F9FF"/>
    <a:srgbClr val="FF98C0"/>
    <a:srgbClr val="4C4C4C"/>
    <a:srgbClr val="00804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4620" autoAdjust="0"/>
  </p:normalViewPr>
  <p:slideViewPr>
    <p:cSldViewPr snapToGrid="0" snapToObjects="1"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 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025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B05FD-45F0-6A4C-8CC8-412A595814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442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B05FD-45F0-6A4C-8CC8-412A595814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3050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B05FD-45F0-6A4C-8CC8-412A595814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37822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B05FD-45F0-6A4C-8CC8-412A595814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3609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B05FD-45F0-6A4C-8CC8-412A595814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9526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B05FD-45F0-6A4C-8CC8-412A595814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2269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B05FD-45F0-6A4C-8CC8-412A595814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7183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B05FD-45F0-6A4C-8CC8-412A595814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6023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B05FD-45F0-6A4C-8CC8-412A595814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6918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B05FD-45F0-6A4C-8CC8-412A595814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8853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801AB-2CAA-B540-A41A-9DFB0631CDC5}" type="datetimeFigureOut">
              <a:rPr kumimoji="1" lang="zh-TW" altLang="en-US" smtClean="0"/>
              <a:pPr/>
              <a:t>2018/8/8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B05FD-45F0-6A4C-8CC8-412A595814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3276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51106" y="394806"/>
            <a:ext cx="5224506" cy="1105945"/>
          </a:xfrm>
        </p:spPr>
        <p:txBody>
          <a:bodyPr>
            <a:noAutofit/>
          </a:bodyPr>
          <a:lstStyle/>
          <a:p>
            <a:r>
              <a:rPr kumimoji="1" lang="zh-TW" altLang="en-US" sz="7200" dirty="0" smtClean="0">
                <a:latin typeface="微軟正黑體"/>
                <a:ea typeface="微軟正黑體"/>
                <a:cs typeface="微軟正黑體"/>
              </a:rPr>
              <a:t>愛，宜直在</a:t>
            </a:r>
            <a:endParaRPr kumimoji="1" lang="zh-TW" altLang="en-US" sz="7200" dirty="0"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" y="2482368"/>
            <a:ext cx="9143999" cy="4375633"/>
            <a:chOff x="2" y="2482368"/>
            <a:chExt cx="9143999" cy="4375633"/>
          </a:xfrm>
        </p:grpSpPr>
        <p:pic>
          <p:nvPicPr>
            <p:cNvPr id="4" name="圖片 3" descr="1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82136" y="2482369"/>
              <a:ext cx="3281724" cy="43756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圖片 4" descr="3"/>
            <p:cNvPicPr>
              <a:picLocks noChangeAspect="1"/>
            </p:cNvPicPr>
            <p:nvPr/>
          </p:nvPicPr>
          <p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" y="2482368"/>
              <a:ext cx="2842614" cy="43756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圖片 5" descr="4"/>
            <p:cNvPicPr>
              <a:picLocks noChangeAspect="1"/>
            </p:cNvPicPr>
            <p:nvPr/>
          </p:nvPicPr>
          <p:blipFill>
            <a:blip r:embed="rId4">
              <a:alphaModFix amt="4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72519" y="2482369"/>
              <a:ext cx="3171482" cy="43756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" name="圖片 7" descr="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875" y="141133"/>
            <a:ext cx="2000741" cy="2237942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111353" y="5366316"/>
            <a:ext cx="8917197" cy="1285507"/>
          </a:xfrm>
          <a:prstGeom prst="round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德明財經科技大學</a:t>
            </a:r>
            <a:endParaRPr kumimoji="1" lang="en-US" altLang="zh-TW" sz="2400" b="1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指導老師：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黃</a:t>
            </a:r>
            <a:r>
              <a:rPr kumimoji="1" lang="en-US" altLang="zh-TW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o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圭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・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楊</a:t>
            </a:r>
            <a:r>
              <a:rPr kumimoji="1" lang="en-US" altLang="zh-TW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o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繹</a:t>
            </a:r>
            <a:endParaRPr kumimoji="1" lang="en-US" altLang="zh-TW" sz="2400" b="1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團隊成員：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廖</a:t>
            </a:r>
            <a:r>
              <a:rPr kumimoji="1" lang="en-US" altLang="zh-TW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o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欣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・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王</a:t>
            </a:r>
            <a:r>
              <a:rPr kumimoji="1" lang="en-US" altLang="zh-TW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o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涵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・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洪</a:t>
            </a:r>
            <a:r>
              <a:rPr kumimoji="1" lang="en-US" altLang="zh-TW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o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祐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・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邱</a:t>
            </a:r>
            <a:r>
              <a:rPr kumimoji="1" lang="en-US" altLang="zh-TW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o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鼎</a:t>
            </a:r>
            <a:r>
              <a:rPr kumimoji="1" lang="zh-TW" altLang="en-US" sz="2400" b="1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・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李</a:t>
            </a:r>
            <a:r>
              <a:rPr kumimoji="1" lang="en-US" altLang="zh-TW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o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倫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・</a:t>
            </a:r>
            <a:r>
              <a:rPr kumimoji="1" lang="zh-TW" altLang="en-US" sz="24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周</a:t>
            </a:r>
            <a:r>
              <a:rPr kumimoji="1" lang="en-US" altLang="zh-TW" sz="2400" b="1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o</a:t>
            </a:r>
            <a:r>
              <a:rPr kumimoji="1" lang="zh-TW" altLang="en-US" sz="2400" b="1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誠</a:t>
            </a:r>
            <a:endParaRPr kumimoji="1" lang="zh-TW" altLang="en-US" sz="2400" b="1" dirty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422998" y="1757595"/>
            <a:ext cx="4480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城市行銷－宜蘭</a:t>
            </a:r>
            <a:r>
              <a:rPr kumimoji="1" lang="en-US" altLang="zh-TW" sz="3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en-US" altLang="zh-TW" sz="3600" dirty="0" smtClean="0">
                <a:latin typeface="Savoye LET"/>
                <a:cs typeface="Savoye LET"/>
              </a:rPr>
              <a:t>Yi </a:t>
            </a:r>
            <a:r>
              <a:rPr kumimoji="1" lang="en-US" altLang="zh-TW" sz="3600" dirty="0" err="1">
                <a:latin typeface="Savoye LET"/>
                <a:cs typeface="Savoye LET"/>
              </a:rPr>
              <a:t>Lan</a:t>
            </a:r>
            <a:endParaRPr kumimoji="1" lang="zh-TW" altLang="en-US" sz="3600" dirty="0">
              <a:latin typeface="Savoye LET"/>
              <a:cs typeface="Savoye LET"/>
            </a:endParaRPr>
          </a:p>
          <a:p>
            <a:endParaRPr kumimoji="1" lang="zh-TW" altLang="en-US" sz="3600" dirty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22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886" y="1198585"/>
            <a:ext cx="6096000" cy="482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46" y="3755001"/>
            <a:ext cx="5319426" cy="310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爆炸 1 58"/>
          <p:cNvSpPr/>
          <p:nvPr/>
        </p:nvSpPr>
        <p:spPr>
          <a:xfrm>
            <a:off x="-812866" y="1539932"/>
            <a:ext cx="4883276" cy="2638583"/>
          </a:xfrm>
          <a:prstGeom prst="irregularSeal1">
            <a:avLst/>
          </a:prstGeom>
          <a:solidFill>
            <a:srgbClr val="6CCFFF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 smtClean="0">
                <a:solidFill>
                  <a:srgbClr val="FF98C0"/>
                </a:solidFill>
                <a:latin typeface="微軟正黑體" pitchFamily="34" charset="-120"/>
                <a:ea typeface="微軟正黑體" pitchFamily="34" charset="-120"/>
              </a:rPr>
              <a:t>學生</a:t>
            </a:r>
            <a:endParaRPr lang="en-US" altLang="zh-TW" sz="5400" b="1" dirty="0" smtClean="0">
              <a:solidFill>
                <a:srgbClr val="FF98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b="1" dirty="0" smtClean="0">
                <a:solidFill>
                  <a:srgbClr val="FF98C0"/>
                </a:solidFill>
                <a:latin typeface="微軟正黑體" pitchFamily="34" charset="-120"/>
                <a:ea typeface="微軟正黑體" pitchFamily="34" charset="-120"/>
              </a:rPr>
              <a:t>情侶</a:t>
            </a:r>
            <a:endParaRPr lang="zh-TW" altLang="en-US" sz="5400" b="1" dirty="0">
              <a:solidFill>
                <a:srgbClr val="FF98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>
                  <a:latin typeface="微軟正黑體"/>
                  <a:ea typeface="微軟正黑體"/>
                  <a:cs typeface="微軟正黑體"/>
                </a:rPr>
                <a:t>W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h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>
                  <a:latin typeface="微軟正黑體"/>
                  <a:ea typeface="微軟正黑體"/>
                  <a:cs typeface="微軟正黑體"/>
                </a:rPr>
                <a:t>o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4801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圖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7974">
            <a:off x="430309" y="1519240"/>
            <a:ext cx="5406248" cy="563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H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o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w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62" name="文字方塊 61"/>
          <p:cNvSpPr txBox="1"/>
          <p:nvPr/>
        </p:nvSpPr>
        <p:spPr>
          <a:xfrm>
            <a:off x="5378602" y="2522167"/>
            <a:ext cx="36856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微軟正黑體"/>
                <a:ea typeface="微軟正黑體"/>
                <a:cs typeface="微軟正黑體"/>
              </a:rPr>
              <a:t>因為爭吵</a:t>
            </a:r>
            <a:endParaRPr kumimoji="1" lang="zh-TW" alt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56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SAM_5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4066" y="516525"/>
            <a:ext cx="5952818" cy="6341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字方塊 1"/>
          <p:cNvSpPr txBox="1"/>
          <p:nvPr/>
        </p:nvSpPr>
        <p:spPr>
          <a:xfrm>
            <a:off x="-84004" y="1647001"/>
            <a:ext cx="4166525" cy="175432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回憶起</a:t>
            </a:r>
            <a:endParaRPr kumimoji="1" lang="en-US" altLang="zh-TW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  <a:p>
            <a:r>
              <a:rPr kumimoji="1" lang="en-US" altLang="zh-TW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en-US" altLang="zh-TW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 </a:t>
            </a:r>
            <a:r>
              <a:rPr kumimoji="1"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宜蘭的點滴</a:t>
            </a:r>
            <a:endParaRPr kumimoji="1" lang="zh-TW" alt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64" name="群組 63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5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H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o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w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直角三角形 7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5" name="橢圓 11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橢圓 11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7" name="橢圓 11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12" name="橢圓 11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橢圓 11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9" name="橢圓 10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1" name="橢圓 11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6" name="橢圓 10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10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103" name="橢圓 10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5" name="橢圓 10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100" name="橢圓 9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橢圓 10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7" name="橢圓 9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9" name="橢圓 9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4" name="橢圓 9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橢圓 9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91" name="橢圓 9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橢圓 9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8" name="橢圓 8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0" name="橢圓 8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6" name="矩形 8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文字方塊 8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8338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局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250" y="1897990"/>
            <a:ext cx="7632263" cy="496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字方塊 10"/>
          <p:cNvSpPr txBox="1"/>
          <p:nvPr/>
        </p:nvSpPr>
        <p:spPr>
          <a:xfrm>
            <a:off x="4490778" y="1607820"/>
            <a:ext cx="483978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原來我們</a:t>
            </a:r>
            <a:endParaRPr kumimoji="1" lang="en-US" altLang="zh-TW" sz="66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  <a:p>
            <a:r>
              <a:rPr kumimoji="1" lang="en-US" altLang="zh-TW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en-US" altLang="zh-TW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    </a:t>
            </a:r>
            <a:r>
              <a:rPr kumimoji="1" lang="zh-TW" altLang="en-US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愛宜直在</a:t>
            </a:r>
            <a:endParaRPr kumimoji="1" lang="zh-TW" altLang="en-US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947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pic>
        <p:nvPicPr>
          <p:cNvPr id="60" name="Picture 2" descr="https://sp2.yimg.com/ib/th?id=HN.608012123312883266&amp;pid=15.1"/>
          <p:cNvPicPr>
            <a:picLocks noChangeAspect="1" noChangeArrowheads="1"/>
          </p:cNvPicPr>
          <p:nvPr/>
        </p:nvPicPr>
        <p:blipFill>
          <a:blip r:embed="rId3"/>
          <a:srcRect l="5815" t="4049" r="4339" b="10878"/>
          <a:stretch>
            <a:fillRect/>
          </a:stretch>
        </p:blipFill>
        <p:spPr bwMode="auto">
          <a:xfrm rot="319559">
            <a:off x="3758225" y="1880809"/>
            <a:ext cx="5238584" cy="458624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1" name="矩形 10"/>
          <p:cNvSpPr/>
          <p:nvPr/>
        </p:nvSpPr>
        <p:spPr>
          <a:xfrm>
            <a:off x="588349" y="3044428"/>
            <a:ext cx="295465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5400" b="1" dirty="0">
                <a:latin typeface="微軟正黑體"/>
                <a:ea typeface="微軟正黑體"/>
                <a:cs typeface="微軟正黑體"/>
              </a:rPr>
              <a:t>金車伯</a:t>
            </a:r>
            <a:r>
              <a:rPr kumimoji="1" lang="zh-TW" altLang="en-US" sz="5400" b="1" dirty="0" smtClean="0">
                <a:latin typeface="微軟正黑體"/>
                <a:ea typeface="微軟正黑體"/>
                <a:cs typeface="微軟正黑體"/>
              </a:rPr>
              <a:t>朗</a:t>
            </a:r>
            <a:endParaRPr kumimoji="1" lang="en-US" altLang="zh-TW" sz="5400" b="1" dirty="0" smtClean="0">
              <a:latin typeface="微軟正黑體"/>
              <a:ea typeface="微軟正黑體"/>
              <a:cs typeface="微軟正黑體"/>
            </a:endParaRPr>
          </a:p>
          <a:p>
            <a:r>
              <a:rPr kumimoji="1" lang="zh-TW" altLang="en-US" sz="5400" b="1" dirty="0" smtClean="0">
                <a:latin typeface="微軟正黑體"/>
                <a:ea typeface="微軟正黑體"/>
                <a:cs typeface="微軟正黑體"/>
              </a:rPr>
              <a:t>咖啡</a:t>
            </a:r>
            <a:r>
              <a:rPr kumimoji="1" lang="zh-TW" altLang="en-US" sz="5400" b="1" dirty="0">
                <a:latin typeface="微軟正黑體"/>
                <a:ea typeface="微軟正黑體"/>
                <a:cs typeface="微軟正黑體"/>
              </a:rPr>
              <a:t>城堡</a:t>
            </a:r>
          </a:p>
        </p:txBody>
      </p:sp>
    </p:spTree>
    <p:extLst>
      <p:ext uri="{BB962C8B-B14F-4D97-AF65-F5344CB8AC3E}">
        <p14:creationId xmlns:p14="http://schemas.microsoft.com/office/powerpoint/2010/main" xmlns="" val="198215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57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7812">
            <a:off x="3328171" y="1972465"/>
            <a:ext cx="5578610" cy="446369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9" name="文字方塊 58"/>
          <p:cNvSpPr txBox="1"/>
          <p:nvPr/>
        </p:nvSpPr>
        <p:spPr>
          <a:xfrm>
            <a:off x="152067" y="3014622"/>
            <a:ext cx="3289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5400" b="1" dirty="0" smtClean="0">
                <a:latin typeface="微軟正黑體"/>
                <a:ea typeface="微軟正黑體"/>
                <a:cs typeface="微軟正黑體"/>
              </a:rPr>
              <a:t>     礁溪</a:t>
            </a:r>
            <a:endParaRPr kumimoji="1" lang="en-US" altLang="zh-TW" sz="5400" b="1" dirty="0" smtClean="0">
              <a:latin typeface="微軟正黑體"/>
              <a:ea typeface="微軟正黑體"/>
              <a:cs typeface="微軟正黑體"/>
            </a:endParaRPr>
          </a:p>
          <a:p>
            <a:r>
              <a:rPr kumimoji="1" lang="zh-TW" altLang="en-US" sz="5400" b="1" dirty="0" smtClean="0">
                <a:latin typeface="微軟正黑體"/>
                <a:ea typeface="微軟正黑體"/>
                <a:cs typeface="微軟正黑體"/>
              </a:rPr>
              <a:t> 溫泉公園</a:t>
            </a:r>
            <a:endParaRPr kumimoji="1" lang="zh-TW" altLang="en-US" sz="5400" b="1" dirty="0"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359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圖片 59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2887">
            <a:off x="3416347" y="1893002"/>
            <a:ext cx="5362012" cy="445980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1" name="文字方塊 60"/>
          <p:cNvSpPr txBox="1"/>
          <p:nvPr/>
        </p:nvSpPr>
        <p:spPr>
          <a:xfrm>
            <a:off x="123459" y="2105513"/>
            <a:ext cx="39150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5400" b="1" dirty="0" smtClean="0">
                <a:latin typeface="微軟正黑體"/>
                <a:ea typeface="微軟正黑體"/>
                <a:cs typeface="微軟正黑體"/>
              </a:rPr>
              <a:t>     </a:t>
            </a:r>
            <a:r>
              <a:rPr kumimoji="1" lang="zh-TW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微軟正黑體"/>
                <a:ea typeface="微軟正黑體"/>
                <a:cs typeface="微軟正黑體"/>
              </a:rPr>
              <a:t>宜蘭</a:t>
            </a:r>
            <a:endParaRPr kumimoji="1" lang="en-US" altLang="zh-TW" sz="6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微軟正黑體"/>
              <a:ea typeface="微軟正黑體"/>
              <a:cs typeface="微軟正黑體"/>
            </a:endParaRPr>
          </a:p>
          <a:p>
            <a:r>
              <a:rPr kumimoji="1" lang="zh-TW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微軟正黑體"/>
                <a:ea typeface="微軟正黑體"/>
                <a:cs typeface="微軟正黑體"/>
              </a:rPr>
              <a:t> 幾米公園</a:t>
            </a:r>
            <a:endParaRPr kumimoji="1" lang="zh-TW" alt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59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9376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57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7867">
            <a:off x="3346444" y="1897329"/>
            <a:ext cx="5583005" cy="434418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9" name="文字方塊 58"/>
          <p:cNvSpPr txBox="1"/>
          <p:nvPr/>
        </p:nvSpPr>
        <p:spPr>
          <a:xfrm>
            <a:off x="344667" y="2177770"/>
            <a:ext cx="438268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kumimoji="1" lang="zh-TW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清水地熱</a:t>
            </a:r>
            <a:endParaRPr kumimoji="1" lang="zh-TW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5738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圖片 59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117">
            <a:off x="2389012" y="1482466"/>
            <a:ext cx="7051610" cy="570840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1" name="文字方塊 60"/>
          <p:cNvSpPr txBox="1"/>
          <p:nvPr/>
        </p:nvSpPr>
        <p:spPr>
          <a:xfrm>
            <a:off x="26257" y="1607820"/>
            <a:ext cx="4300177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kumimoji="1" lang="zh-TW" altLang="en-US" sz="6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/>
                <a:ea typeface="微軟正黑體"/>
                <a:cs typeface="微軟正黑體"/>
              </a:rPr>
              <a:t>羅東夜市</a:t>
            </a:r>
            <a:endParaRPr kumimoji="1" lang="en-US" altLang="zh-TW" sz="66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微軟正黑體"/>
              <a:ea typeface="微軟正黑體"/>
              <a:cs typeface="微軟正黑體"/>
            </a:endParaRPr>
          </a:p>
          <a:p>
            <a:r>
              <a:rPr kumimoji="1" lang="zh-TW" alt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/>
                <a:ea typeface="微軟正黑體"/>
                <a:cs typeface="微軟正黑體"/>
              </a:rPr>
              <a:t> </a:t>
            </a:r>
            <a:endParaRPr kumimoji="1" lang="zh-TW" altLang="en-US" sz="5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59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3161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57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3031">
            <a:off x="2598187" y="1378234"/>
            <a:ext cx="6518098" cy="546227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9" name="文字方塊 58"/>
          <p:cNvSpPr txBox="1"/>
          <p:nvPr/>
        </p:nvSpPr>
        <p:spPr>
          <a:xfrm>
            <a:off x="-109758" y="1952793"/>
            <a:ext cx="5886809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zh-TW" alt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南方澳海洋</a:t>
            </a:r>
            <a:r>
              <a:rPr kumimoji="1" lang="en-US" altLang="zh-TW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     </a:t>
            </a:r>
          </a:p>
          <a:p>
            <a:r>
              <a:rPr kumimoji="1" lang="en-US" altLang="zh-TW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en-US" altLang="zh-TW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     20M</a:t>
            </a:r>
            <a:r>
              <a:rPr kumimoji="1" lang="zh-TW" alt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咖啡 </a:t>
            </a:r>
            <a:endParaRPr kumimoji="1" lang="zh-TW" alt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6620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錄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58" name="文字方塊 57"/>
          <p:cNvSpPr txBox="1"/>
          <p:nvPr/>
        </p:nvSpPr>
        <p:spPr>
          <a:xfrm>
            <a:off x="1986080" y="214615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 smtClean="0">
                <a:latin typeface="微軟正黑體"/>
                <a:ea typeface="微軟正黑體"/>
                <a:cs typeface="微軟正黑體"/>
              </a:rPr>
              <a:t>商品名稱</a:t>
            </a:r>
            <a:endParaRPr kumimoji="1"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1993032" y="290113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 smtClean="0">
                <a:latin typeface="微軟正黑體"/>
                <a:ea typeface="微軟正黑體"/>
                <a:cs typeface="微軟正黑體"/>
              </a:rPr>
              <a:t>商品概念</a:t>
            </a:r>
            <a:endParaRPr kumimoji="1"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2010099" y="366149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 smtClean="0">
                <a:latin typeface="微軟正黑體"/>
                <a:ea typeface="微軟正黑體"/>
                <a:cs typeface="微軟正黑體"/>
              </a:rPr>
              <a:t>主</a:t>
            </a:r>
            <a:r>
              <a:rPr kumimoji="1" lang="en-US" altLang="zh-TW" sz="2800" dirty="0" smtClean="0">
                <a:latin typeface="微軟正黑體"/>
                <a:ea typeface="微軟正黑體"/>
                <a:cs typeface="微軟正黑體"/>
              </a:rPr>
              <a:t>        </a:t>
            </a:r>
            <a:r>
              <a:rPr kumimoji="1" lang="zh-TW" altLang="en-US" sz="2800" dirty="0" smtClean="0">
                <a:latin typeface="微軟正黑體"/>
                <a:ea typeface="微軟正黑體"/>
                <a:cs typeface="微軟正黑體"/>
              </a:rPr>
              <a:t>題</a:t>
            </a:r>
            <a:endParaRPr kumimoji="1"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2010099" y="4441727"/>
            <a:ext cx="1551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 smtClean="0">
                <a:latin typeface="微軟正黑體"/>
                <a:ea typeface="微軟正黑體"/>
                <a:cs typeface="微軟正黑體"/>
              </a:rPr>
              <a:t>W H A T</a:t>
            </a:r>
            <a:endParaRPr kumimoji="1"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2064244" y="5119453"/>
            <a:ext cx="1303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 smtClean="0">
                <a:latin typeface="微軟正黑體"/>
                <a:ea typeface="微軟正黑體"/>
                <a:cs typeface="微軟正黑體"/>
              </a:rPr>
              <a:t>W H O</a:t>
            </a:r>
            <a:endParaRPr kumimoji="1"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1977563" y="214615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 smtClean="0">
                <a:latin typeface="微軟正黑體"/>
                <a:ea typeface="微軟正黑體"/>
                <a:cs typeface="微軟正黑體"/>
              </a:rPr>
              <a:t>商品名稱</a:t>
            </a:r>
            <a:endParaRPr kumimoji="1"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5809421" y="2146158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 smtClean="0">
                <a:latin typeface="微軟正黑體"/>
                <a:ea typeface="微軟正黑體"/>
                <a:cs typeface="微軟正黑體"/>
              </a:rPr>
              <a:t>H O W</a:t>
            </a:r>
            <a:endParaRPr kumimoji="1"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5809421" y="292497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 smtClean="0">
                <a:latin typeface="微軟正黑體"/>
                <a:ea typeface="微軟正黑體"/>
                <a:cs typeface="微軟正黑體"/>
              </a:rPr>
              <a:t>結</a:t>
            </a:r>
            <a:r>
              <a:rPr kumimoji="1" lang="en-US" altLang="zh-TW" sz="2800" dirty="0" smtClean="0">
                <a:latin typeface="微軟正黑體"/>
                <a:ea typeface="微軟正黑體"/>
                <a:cs typeface="微軟正黑體"/>
              </a:rPr>
              <a:t>        </a:t>
            </a:r>
            <a:r>
              <a:rPr kumimoji="1" lang="zh-TW" altLang="en-US" sz="2800" dirty="0" smtClean="0">
                <a:latin typeface="微軟正黑體"/>
                <a:ea typeface="微軟正黑體"/>
                <a:cs typeface="微軟正黑體"/>
              </a:rPr>
              <a:t>局</a:t>
            </a:r>
            <a:endParaRPr kumimoji="1"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5791811" y="367964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 smtClean="0">
                <a:latin typeface="微軟正黑體"/>
                <a:ea typeface="微軟正黑體"/>
                <a:cs typeface="微軟正黑體"/>
              </a:rPr>
              <a:t>置入分析</a:t>
            </a:r>
            <a:endParaRPr kumimoji="1"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5842833" y="444172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 smtClean="0">
                <a:latin typeface="微軟正黑體"/>
                <a:ea typeface="微軟正黑體"/>
                <a:cs typeface="微軟正黑體"/>
              </a:rPr>
              <a:t>效益評估</a:t>
            </a:r>
            <a:endParaRPr kumimoji="1"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5860545" y="511945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 smtClean="0">
                <a:latin typeface="微軟正黑體"/>
                <a:ea typeface="微軟正黑體"/>
                <a:cs typeface="微軟正黑體"/>
              </a:rPr>
              <a:t>故事大綱</a:t>
            </a:r>
            <a:endParaRPr kumimoji="1"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75" name="圖片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505" y="5189067"/>
            <a:ext cx="576472" cy="576472"/>
          </a:xfrm>
          <a:prstGeom prst="rect">
            <a:avLst/>
          </a:prstGeom>
        </p:spPr>
      </p:pic>
      <p:pic>
        <p:nvPicPr>
          <p:cNvPr id="76" name="圖片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988" y="4441727"/>
            <a:ext cx="576472" cy="576472"/>
          </a:xfrm>
          <a:prstGeom prst="rect">
            <a:avLst/>
          </a:prstGeom>
        </p:spPr>
      </p:pic>
      <p:pic>
        <p:nvPicPr>
          <p:cNvPr id="77" name="圖片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954" y="3679646"/>
            <a:ext cx="576472" cy="576472"/>
          </a:xfrm>
          <a:prstGeom prst="rect">
            <a:avLst/>
          </a:prstGeom>
        </p:spPr>
      </p:pic>
      <p:pic>
        <p:nvPicPr>
          <p:cNvPr id="78" name="圖片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906" y="2947380"/>
            <a:ext cx="576472" cy="576472"/>
          </a:xfrm>
          <a:prstGeom prst="rect">
            <a:avLst/>
          </a:prstGeom>
        </p:spPr>
      </p:pic>
      <p:pic>
        <p:nvPicPr>
          <p:cNvPr id="79" name="圖片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965" y="2146158"/>
            <a:ext cx="576472" cy="576472"/>
          </a:xfrm>
          <a:prstGeom prst="rect">
            <a:avLst/>
          </a:prstGeom>
        </p:spPr>
      </p:pic>
      <p:pic>
        <p:nvPicPr>
          <p:cNvPr id="80" name="圖片 7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0000" l="0" r="98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8888" y="5189067"/>
            <a:ext cx="576472" cy="576472"/>
          </a:xfrm>
          <a:prstGeom prst="rect">
            <a:avLst/>
          </a:prstGeom>
        </p:spPr>
      </p:pic>
      <p:pic>
        <p:nvPicPr>
          <p:cNvPr id="81" name="圖片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948" y="4441727"/>
            <a:ext cx="576472" cy="576472"/>
          </a:xfrm>
          <a:prstGeom prst="rect">
            <a:avLst/>
          </a:prstGeom>
        </p:spPr>
      </p:pic>
      <p:pic>
        <p:nvPicPr>
          <p:cNvPr id="82" name="圖片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158" y="3679646"/>
            <a:ext cx="576472" cy="576472"/>
          </a:xfrm>
          <a:prstGeom prst="rect">
            <a:avLst/>
          </a:prstGeom>
        </p:spPr>
      </p:pic>
      <p:pic>
        <p:nvPicPr>
          <p:cNvPr id="83" name="圖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158" y="2947380"/>
            <a:ext cx="576472" cy="576472"/>
          </a:xfrm>
          <a:prstGeom prst="rect">
            <a:avLst/>
          </a:prstGeom>
        </p:spPr>
      </p:pic>
      <p:pic>
        <p:nvPicPr>
          <p:cNvPr id="84" name="圖片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255" y="2146158"/>
            <a:ext cx="576472" cy="5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011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圖片 59" descr="7.jpg"/>
          <p:cNvPicPr>
            <a:picLocks noChangeAspect="1"/>
          </p:cNvPicPr>
          <p:nvPr/>
        </p:nvPicPr>
        <p:blipFill>
          <a:blip r:embed="rId3"/>
          <a:srcRect l="8949" t="9569" r="5145" b="5000"/>
          <a:stretch>
            <a:fillRect/>
          </a:stretch>
        </p:blipFill>
        <p:spPr>
          <a:xfrm rot="352608">
            <a:off x="2042865" y="1625804"/>
            <a:ext cx="6835272" cy="524373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1" name="文字方塊 60"/>
          <p:cNvSpPr txBox="1"/>
          <p:nvPr/>
        </p:nvSpPr>
        <p:spPr>
          <a:xfrm>
            <a:off x="63028" y="2306028"/>
            <a:ext cx="3964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軟正黑體"/>
                <a:ea typeface="微軟正黑體"/>
                <a:cs typeface="微軟正黑體"/>
              </a:rPr>
              <a:t>小春卜肉 </a:t>
            </a:r>
            <a:endParaRPr kumimoji="1" lang="zh-TW" altLang="en-US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59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0890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57" descr="8.jpg"/>
          <p:cNvPicPr>
            <a:picLocks noChangeAspect="1"/>
          </p:cNvPicPr>
          <p:nvPr/>
        </p:nvPicPr>
        <p:blipFill>
          <a:blip r:embed="rId3"/>
          <a:srcRect l="5406" t="7788" r="11521" b="11827"/>
          <a:stretch>
            <a:fillRect/>
          </a:stretch>
        </p:blipFill>
        <p:spPr>
          <a:xfrm rot="490139">
            <a:off x="3337686" y="1745789"/>
            <a:ext cx="5533732" cy="486799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9" name="文字方塊 58"/>
          <p:cNvSpPr txBox="1"/>
          <p:nvPr/>
        </p:nvSpPr>
        <p:spPr>
          <a:xfrm>
            <a:off x="-87194" y="1971289"/>
            <a:ext cx="544232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TW" alt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花生捲冰淇淋</a:t>
            </a:r>
            <a:endParaRPr kumimoji="1" lang="zh-TW" alt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8080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09833">
            <a:off x="263181" y="1445429"/>
            <a:ext cx="5459832" cy="4148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 descr="https://sp3.yimg.com/ib/th?id=HN.608016706042463907&amp;pid=15.1"/>
          <p:cNvPicPr>
            <a:picLocks noChangeAspect="1" noChangeArrowheads="1"/>
          </p:cNvPicPr>
          <p:nvPr/>
        </p:nvPicPr>
        <p:blipFill>
          <a:blip r:embed="rId4"/>
          <a:srcRect l="5429" t="23951" r="6305" b="13791"/>
          <a:stretch>
            <a:fillRect/>
          </a:stretch>
        </p:blipFill>
        <p:spPr bwMode="auto">
          <a:xfrm rot="777317">
            <a:off x="4324908" y="2616646"/>
            <a:ext cx="4628282" cy="433602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1" name="文字方塊 60"/>
          <p:cNvSpPr txBox="1"/>
          <p:nvPr/>
        </p:nvSpPr>
        <p:spPr>
          <a:xfrm>
            <a:off x="3362949" y="3487407"/>
            <a:ext cx="6008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軟正黑體"/>
                <a:ea typeface="微軟正黑體"/>
                <a:cs typeface="微軟正黑體"/>
              </a:rPr>
              <a:t>赤炸</a:t>
            </a:r>
            <a:r>
              <a:rPr kumimoji="1" lang="en-US" altLang="zh-TW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軟正黑體"/>
                <a:ea typeface="微軟正黑體"/>
                <a:cs typeface="微軟正黑體"/>
              </a:rPr>
              <a:t>12oz </a:t>
            </a:r>
            <a:r>
              <a:rPr kumimoji="1" lang="zh-TW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軟正黑體"/>
                <a:ea typeface="微軟正黑體"/>
                <a:cs typeface="微軟正黑體"/>
              </a:rPr>
              <a:t>雞排</a:t>
            </a:r>
            <a:endParaRPr kumimoji="1" lang="zh-TW" altLang="en-US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59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4076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sp2.yimg.com/ib/th?id=HN.608044610442431726&amp;pid=15.1"/>
          <p:cNvPicPr>
            <a:picLocks noChangeAspect="1" noChangeArrowheads="1"/>
          </p:cNvPicPr>
          <p:nvPr/>
        </p:nvPicPr>
        <p:blipFill>
          <a:blip r:embed="rId3"/>
          <a:srcRect r="2009" b="7249"/>
          <a:stretch>
            <a:fillRect/>
          </a:stretch>
        </p:blipFill>
        <p:spPr bwMode="auto">
          <a:xfrm rot="324303">
            <a:off x="2882588" y="1572957"/>
            <a:ext cx="6738059" cy="544189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9" name="文字方塊 58"/>
          <p:cNvSpPr txBox="1"/>
          <p:nvPr/>
        </p:nvSpPr>
        <p:spPr>
          <a:xfrm>
            <a:off x="36552" y="2059187"/>
            <a:ext cx="3881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/>
                <a:ea typeface="微軟正黑體"/>
                <a:cs typeface="微軟正黑體"/>
              </a:rPr>
              <a:t>宜蘭餅</a:t>
            </a:r>
            <a:endParaRPr kumimoji="1" lang="zh-TW" altLang="en-US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1647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sp1.yimg.com/ib/th?id=HN.608037313295354621&amp;pid=15.1"/>
          <p:cNvPicPr>
            <a:picLocks noChangeAspect="1" noChangeArrowheads="1"/>
          </p:cNvPicPr>
          <p:nvPr/>
        </p:nvPicPr>
        <p:blipFill>
          <a:blip r:embed="rId3"/>
          <a:srcRect l="3235" t="6678" r="2957"/>
          <a:stretch>
            <a:fillRect/>
          </a:stretch>
        </p:blipFill>
        <p:spPr bwMode="auto">
          <a:xfrm rot="353478">
            <a:off x="3036412" y="1388436"/>
            <a:ext cx="6315020" cy="55506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9" name="文字方塊 58"/>
          <p:cNvSpPr txBox="1"/>
          <p:nvPr/>
        </p:nvSpPr>
        <p:spPr>
          <a:xfrm>
            <a:off x="38908" y="2492101"/>
            <a:ext cx="535431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TW" alt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阿灶伯羊肉湯</a:t>
            </a:r>
            <a:endParaRPr kumimoji="1" lang="zh-TW" alt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7274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sp3.yimg.com/ib/th?id=HN.608037347652472639&amp;pid=15.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43677">
            <a:off x="2886334" y="1468666"/>
            <a:ext cx="6599102" cy="541786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9" name="文字方塊 58"/>
          <p:cNvSpPr txBox="1"/>
          <p:nvPr/>
        </p:nvSpPr>
        <p:spPr>
          <a:xfrm>
            <a:off x="170046" y="2269313"/>
            <a:ext cx="38811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5400" b="1" dirty="0" smtClean="0">
                <a:latin typeface="微軟正黑體"/>
                <a:ea typeface="微軟正黑體"/>
                <a:cs typeface="微軟正黑體"/>
              </a:rPr>
              <a:t>  </a:t>
            </a:r>
            <a:r>
              <a:rPr kumimoji="1" lang="zh-TW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軟正黑體"/>
                <a:ea typeface="微軟正黑體"/>
                <a:cs typeface="微軟正黑體"/>
              </a:rPr>
              <a:t>  魏姐</a:t>
            </a:r>
            <a:endParaRPr kumimoji="1" lang="en-US" altLang="zh-TW" sz="6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微軟正黑體"/>
              <a:ea typeface="微軟正黑體"/>
              <a:cs typeface="微軟正黑體"/>
            </a:endParaRPr>
          </a:p>
          <a:p>
            <a:r>
              <a:rPr kumimoji="1" lang="zh-TW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軟正黑體"/>
                <a:ea typeface="微軟正黑體"/>
                <a:cs typeface="微軟正黑體"/>
              </a:rPr>
              <a:t>包心粉圓</a:t>
            </a:r>
            <a:endParaRPr kumimoji="1" lang="zh-TW" altLang="en-US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6276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sp1.yimg.com/ib/th?id=HN.608017384639299713&amp;pid=15.1&amp;H=160&amp;W=160"/>
          <p:cNvPicPr>
            <a:picLocks noChangeAspect="1" noChangeArrowheads="1"/>
          </p:cNvPicPr>
          <p:nvPr/>
        </p:nvPicPr>
        <p:blipFill>
          <a:blip r:embed="rId3"/>
          <a:srcRect t="14120"/>
          <a:stretch>
            <a:fillRect/>
          </a:stretch>
        </p:blipFill>
        <p:spPr bwMode="auto">
          <a:xfrm rot="347926">
            <a:off x="2664345" y="1321022"/>
            <a:ext cx="6780161" cy="604285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9" name="文字方塊 58"/>
          <p:cNvSpPr txBox="1"/>
          <p:nvPr/>
        </p:nvSpPr>
        <p:spPr>
          <a:xfrm>
            <a:off x="10150" y="1685500"/>
            <a:ext cx="5195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三星蔥油餅</a:t>
            </a:r>
            <a:endParaRPr kumimoji="1" lang="zh-TW" altLang="en-US" sz="7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置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入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析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9693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350" y="1437306"/>
            <a:ext cx="7706196" cy="5471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效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益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評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估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58" name="文字方塊 57"/>
          <p:cNvSpPr txBox="1"/>
          <p:nvPr/>
        </p:nvSpPr>
        <p:spPr>
          <a:xfrm>
            <a:off x="127507" y="1632799"/>
            <a:ext cx="4133216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TW" alt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引起共鳴</a:t>
            </a:r>
            <a:endParaRPr kumimoji="1" lang="zh-TW" alt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93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 rot="20831811">
            <a:off x="477603" y="2465564"/>
            <a:ext cx="6362689" cy="5024320"/>
          </a:xfrm>
          <a:prstGeom prst="rect">
            <a:avLst/>
          </a:prstGeom>
        </p:spPr>
      </p:pic>
      <p:sp>
        <p:nvSpPr>
          <p:cNvPr id="58" name="文字方塊 57"/>
          <p:cNvSpPr txBox="1"/>
          <p:nvPr/>
        </p:nvSpPr>
        <p:spPr>
          <a:xfrm>
            <a:off x="4761793" y="1823030"/>
            <a:ext cx="4785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微軟正黑體"/>
                <a:ea typeface="微軟正黑體"/>
                <a:cs typeface="微軟正黑體"/>
              </a:rPr>
              <a:t>增加曝光率</a:t>
            </a:r>
            <a:endParaRPr kumimoji="1" lang="zh-TW" alt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效</a:t>
              </a: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益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評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估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4896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346" y="2150774"/>
            <a:ext cx="7015923" cy="470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文字方塊 57"/>
          <p:cNvSpPr txBox="1"/>
          <p:nvPr/>
        </p:nvSpPr>
        <p:spPr>
          <a:xfrm>
            <a:off x="355275" y="1655030"/>
            <a:ext cx="5773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/>
                <a:ea typeface="微軟正黑體"/>
                <a:cs typeface="微軟正黑體"/>
              </a:rPr>
              <a:t>擴大觀光客群</a:t>
            </a:r>
            <a:endParaRPr kumimoji="1" lang="zh-TW" alt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0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效</a:t>
              </a:r>
            </a:p>
          </p:txBody>
        </p:sp>
        <p:sp>
          <p:nvSpPr>
            <p:cNvPr id="66" name="矩形 65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益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評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估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直角三角形 69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1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0" name="橢圓 10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1" name="橢圓 11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2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7" name="橢圓 10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10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4" name="橢圓 10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5" name="橢圓 10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1" name="橢圓 10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橢圓 10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8" name="橢圓 9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9" name="橢圓 9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5" name="橢圓 9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橢圓 9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2" name="橢圓 9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橢圓 9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89" name="橢圓 8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0" name="橢圓 8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6" name="橢圓 8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7" name="橢圓 8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3" name="橢圓 8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橢圓 8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1" name="矩形 80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1040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品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名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稱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pic>
        <p:nvPicPr>
          <p:cNvPr id="62" name="圖片 61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-222934" y="1607820"/>
            <a:ext cx="8085067" cy="5292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文字方塊 64"/>
          <p:cNvSpPr txBox="1"/>
          <p:nvPr/>
        </p:nvSpPr>
        <p:spPr>
          <a:xfrm>
            <a:off x="3743518" y="1606527"/>
            <a:ext cx="530540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TW" altLang="en-US" sz="5400" b="1" dirty="0" smtClean="0">
                <a:ln w="11430"/>
                <a:solidFill>
                  <a:srgbClr val="0000FF"/>
                </a:solidFill>
                <a:effectLst>
                  <a:glow rad="101600">
                    <a:schemeClr val="accent5">
                      <a:lumMod val="60000"/>
                      <a:lumOff val="40000"/>
                      <a:alpha val="75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城市行銷</a:t>
            </a:r>
            <a:r>
              <a:rPr kumimoji="1" lang="en-US" altLang="zh-TW" sz="5400" b="1" dirty="0" smtClean="0">
                <a:ln w="11430"/>
                <a:solidFill>
                  <a:srgbClr val="0000FF"/>
                </a:solidFill>
                <a:effectLst>
                  <a:glow rad="101600">
                    <a:schemeClr val="accent5">
                      <a:lumMod val="60000"/>
                      <a:lumOff val="40000"/>
                      <a:alpha val="75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kumimoji="1" lang="zh-TW" altLang="en-US" sz="8000" b="1" dirty="0" smtClean="0">
                <a:ln w="11430"/>
                <a:solidFill>
                  <a:srgbClr val="0000FF"/>
                </a:solidFill>
                <a:effectLst>
                  <a:glow rad="101600">
                    <a:schemeClr val="accent5">
                      <a:lumMod val="60000"/>
                      <a:lumOff val="40000"/>
                      <a:alpha val="75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宜蘭</a:t>
            </a:r>
            <a:endParaRPr kumimoji="1" lang="zh-TW" altLang="en-US" sz="8000" b="1" dirty="0">
              <a:ln w="11430"/>
              <a:solidFill>
                <a:srgbClr val="0000FF"/>
              </a:solidFill>
              <a:effectLst>
                <a:glow rad="101600">
                  <a:schemeClr val="accent5">
                    <a:lumMod val="60000"/>
                    <a:lumOff val="40000"/>
                    <a:alpha val="75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5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2" y="707502"/>
            <a:ext cx="6018554" cy="637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字方塊 10"/>
          <p:cNvSpPr txBox="1"/>
          <p:nvPr/>
        </p:nvSpPr>
        <p:spPr>
          <a:xfrm>
            <a:off x="4045493" y="1778064"/>
            <a:ext cx="52629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600" b="1" dirty="0" smtClean="0">
                <a:solidFill>
                  <a:srgbClr val="800000"/>
                </a:solidFill>
                <a:effectLst>
                  <a:reflection stA="50000" endPos="75000" dist="12700" dir="5400000" sy="-100000" algn="bl" rotWithShape="0"/>
                </a:effectLst>
                <a:latin typeface="微軟正黑體"/>
                <a:ea typeface="微軟正黑體"/>
                <a:cs typeface="微軟正黑體"/>
              </a:rPr>
              <a:t>提升行銷策略</a:t>
            </a:r>
            <a:endParaRPr kumimoji="1" lang="zh-TW" altLang="en-US" sz="6600" b="1" dirty="0">
              <a:solidFill>
                <a:srgbClr val="800000"/>
              </a:solidFill>
              <a:effectLst>
                <a:reflection stA="50000" endPos="75000" dist="12700" dir="5400000" sy="-100000" algn="bl" rotWithShape="0"/>
              </a:effectLst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/>
                  <a:ea typeface="微軟正黑體"/>
                  <a:cs typeface="微軟正黑體"/>
                </a:rPr>
                <a:t>效</a:t>
              </a: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益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評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估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9187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00" y="1475198"/>
            <a:ext cx="8582646" cy="5681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故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事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大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綱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4932040" y="3070270"/>
            <a:ext cx="5472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490778" y="1879722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微軟正黑體"/>
                <a:ea typeface="微軟正黑體"/>
                <a:cs typeface="微軟正黑體"/>
              </a:rPr>
              <a:t>因為我們分手了</a:t>
            </a:r>
            <a:endParaRPr kumimoji="1" lang="zh-TW" alt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67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圖片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79" y="1410173"/>
            <a:ext cx="8235720" cy="546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矩形 58"/>
          <p:cNvSpPr/>
          <p:nvPr/>
        </p:nvSpPr>
        <p:spPr>
          <a:xfrm>
            <a:off x="-9101" y="1722335"/>
            <a:ext cx="7131562" cy="17543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所以回憶起</a:t>
            </a:r>
            <a:endParaRPr lang="en-US" altLang="zh-TW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宜蘭的點滴</a:t>
            </a:r>
            <a:endParaRPr lang="en-US" altLang="zh-TW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1" name="群組 60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2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故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事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大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綱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直角三角形 71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3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2" name="橢圓 11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橢圓 11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9" name="橢圓 10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1" name="橢圓 11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6" name="橢圓 10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10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3" name="橢圓 10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5" name="橢圓 10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100" name="橢圓 9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橢圓 10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7" name="橢圓 9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9" name="橢圓 9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4" name="橢圓 9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橢圓 9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1" name="橢圓 9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橢圓 9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8" name="橢圓 8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0" name="橢圓 8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2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5" name="橢圓 8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7" name="橢圓 8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3" name="矩形 82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文字方塊 83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3357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螢幕快照 2014-03-24 下午11.02.5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2" t="13144" r="46294" b="27734"/>
          <a:stretch/>
        </p:blipFill>
        <p:spPr>
          <a:xfrm rot="21178036">
            <a:off x="90717" y="1607820"/>
            <a:ext cx="6939597" cy="5158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矩形 58"/>
          <p:cNvSpPr/>
          <p:nvPr/>
        </p:nvSpPr>
        <p:spPr>
          <a:xfrm>
            <a:off x="3935780" y="1786529"/>
            <a:ext cx="5224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微軟正黑體" pitchFamily="34" charset="-120"/>
                <a:ea typeface="微軟正黑體" pitchFamily="34" charset="-120"/>
              </a:rPr>
              <a:t>但是宜蘭的美</a:t>
            </a:r>
            <a:endParaRPr lang="en-US" altLang="zh-TW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故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事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大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綱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8851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SAM_50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350" y="1539932"/>
            <a:ext cx="6835152" cy="512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矩形 58"/>
          <p:cNvSpPr/>
          <p:nvPr/>
        </p:nvSpPr>
        <p:spPr>
          <a:xfrm>
            <a:off x="5294278" y="1607820"/>
            <a:ext cx="4149504" cy="17543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原來我們</a:t>
            </a:r>
            <a:endParaRPr lang="en-US" altLang="zh-TW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愛宜直在</a:t>
            </a:r>
            <a:endParaRPr lang="en-US" altLang="zh-TW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1" name="群組 60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2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故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事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大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綱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直角三角形 71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3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2" name="橢圓 11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橢圓 11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9" name="橢圓 10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1" name="橢圓 11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6" name="橢圓 10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10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3" name="橢圓 10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5" name="橢圓 10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100" name="橢圓 9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橢圓 10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7" name="橢圓 9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9" name="橢圓 9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4" name="橢圓 9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橢圓 9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1" name="橢圓 9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橢圓 9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8" name="橢圓 8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0" name="橢圓 8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2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5" name="橢圓 8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7" name="橢圓 8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3" name="矩形 82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文字方塊 83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936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pic>
        <p:nvPicPr>
          <p:cNvPr id="58" name="Picture 2" descr="https://sp.yimg.com/ib/th?id=HN.608009035225694480&amp;pid=15.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514" y="1991359"/>
            <a:ext cx="7632848" cy="382016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矩形 58"/>
          <p:cNvSpPr/>
          <p:nvPr/>
        </p:nvSpPr>
        <p:spPr>
          <a:xfrm>
            <a:off x="2142173" y="3345056"/>
            <a:ext cx="54006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10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END</a:t>
            </a:r>
            <a:endParaRPr lang="zh-TW" alt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55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圖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33" y="993967"/>
            <a:ext cx="6339493" cy="5735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" name="雲朵形圖說文字 60"/>
          <p:cNvSpPr/>
          <p:nvPr/>
        </p:nvSpPr>
        <p:spPr>
          <a:xfrm rot="1413491">
            <a:off x="4535586" y="1604487"/>
            <a:ext cx="4942939" cy="217917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4400" b="1" dirty="0" smtClean="0">
                <a:latin typeface="微軟正黑體"/>
                <a:ea typeface="微軟正黑體"/>
                <a:cs typeface="微軟正黑體"/>
              </a:rPr>
              <a:t>宜蘭好</a:t>
            </a:r>
            <a:r>
              <a:rPr kumimoji="1" lang="zh-TW" altLang="en-US" sz="4400" b="1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美</a:t>
            </a:r>
            <a:r>
              <a:rPr kumimoji="1" lang="zh-TW" altLang="en-US" sz="4400" b="1" dirty="0" smtClean="0">
                <a:latin typeface="微軟正黑體"/>
                <a:ea typeface="微軟正黑體"/>
                <a:cs typeface="微軟正黑體"/>
              </a:rPr>
              <a:t>啊</a:t>
            </a:r>
            <a:endParaRPr kumimoji="1" lang="zh-TW" altLang="en-US" sz="4400" b="1" dirty="0"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品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概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念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24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16054" b="17294"/>
          <a:stretch/>
        </p:blipFill>
        <p:spPr>
          <a:xfrm>
            <a:off x="4001729" y="814470"/>
            <a:ext cx="4920448" cy="6043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商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品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概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念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61" name="爆炸 1 60"/>
          <p:cNvSpPr/>
          <p:nvPr/>
        </p:nvSpPr>
        <p:spPr>
          <a:xfrm rot="21201507">
            <a:off x="-545974" y="1834444"/>
            <a:ext cx="7454893" cy="2159000"/>
          </a:xfrm>
          <a:prstGeom prst="irregularSeal1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600" b="1" dirty="0" smtClean="0">
                <a:solidFill>
                  <a:srgbClr val="3366FF"/>
                </a:solidFill>
                <a:latin typeface="微軟正黑體"/>
                <a:ea typeface="微軟正黑體"/>
                <a:cs typeface="微軟正黑體"/>
              </a:rPr>
              <a:t>想讓</a:t>
            </a:r>
            <a:r>
              <a:rPr kumimoji="1" lang="zh-TW" altLang="en-US" sz="4800" b="1" dirty="0" smtClean="0">
                <a:solidFill>
                  <a:srgbClr val="FF0000"/>
                </a:solidFill>
                <a:effectLst>
                  <a:reflection blurRad="6350" stA="55000" endA="50" endPos="85000" dir="5400000" sy="-100000" algn="bl" rotWithShape="0"/>
                </a:effectLst>
                <a:latin typeface="微軟正黑體"/>
                <a:ea typeface="微軟正黑體"/>
                <a:cs typeface="微軟正黑體"/>
              </a:rPr>
              <a:t>宜蘭</a:t>
            </a:r>
            <a:r>
              <a:rPr kumimoji="1" lang="zh-TW" altLang="en-US" sz="3600" b="1" dirty="0" smtClean="0">
                <a:solidFill>
                  <a:srgbClr val="3366FF"/>
                </a:solidFill>
                <a:latin typeface="微軟正黑體"/>
                <a:ea typeface="微軟正黑體"/>
                <a:cs typeface="微軟正黑體"/>
              </a:rPr>
              <a:t>無人不曉</a:t>
            </a:r>
            <a:endParaRPr kumimoji="1" lang="zh-TW" altLang="en-US" sz="3600" b="1" dirty="0">
              <a:solidFill>
                <a:srgbClr val="3366FF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13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57" descr="SAM_5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29097">
            <a:off x="3682020" y="698774"/>
            <a:ext cx="4844462" cy="6459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主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latin typeface="微軟正黑體"/>
                  <a:ea typeface="微軟正黑體"/>
                  <a:cs typeface="微軟正黑體"/>
                </a:rPr>
                <a:t>題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59" name="文字方塊 58"/>
          <p:cNvSpPr txBox="1"/>
          <p:nvPr/>
        </p:nvSpPr>
        <p:spPr>
          <a:xfrm>
            <a:off x="144906" y="2892982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b="1" dirty="0" smtClean="0">
                <a:latin typeface="微軟正黑體"/>
                <a:ea typeface="微軟正黑體"/>
                <a:cs typeface="微軟正黑體"/>
              </a:rPr>
              <a:t>愛，宜直在</a:t>
            </a:r>
            <a:endParaRPr kumimoji="1" lang="zh-TW" altLang="en-US" sz="5400" b="1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79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97" y="1676400"/>
            <a:ext cx="77978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雲朵形圖說文字 58"/>
          <p:cNvSpPr/>
          <p:nvPr/>
        </p:nvSpPr>
        <p:spPr>
          <a:xfrm rot="1159965">
            <a:off x="5024365" y="1204079"/>
            <a:ext cx="4718696" cy="3316942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400" dirty="0" smtClean="0">
                <a:latin typeface="微軟正黑體"/>
                <a:ea typeface="微軟正黑體"/>
                <a:cs typeface="微軟正黑體"/>
              </a:rPr>
              <a:t>在宜蘭的</a:t>
            </a:r>
            <a:endParaRPr kumimoji="1" lang="en-US" altLang="zh-TW" sz="4400" dirty="0" smtClean="0">
              <a:latin typeface="微軟正黑體"/>
              <a:ea typeface="微軟正黑體"/>
              <a:cs typeface="微軟正黑體"/>
            </a:endParaRPr>
          </a:p>
          <a:p>
            <a:pPr algn="ctr"/>
            <a:r>
              <a:rPr kumimoji="1" lang="zh-TW" altLang="en-US" sz="4400" dirty="0" smtClean="0">
                <a:latin typeface="微軟正黑體"/>
                <a:ea typeface="微軟正黑體"/>
                <a:cs typeface="微軟正黑體"/>
              </a:rPr>
              <a:t>點點滴滴</a:t>
            </a:r>
            <a:endParaRPr kumimoji="1" lang="zh-TW" altLang="en-US" sz="4400" dirty="0"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W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h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a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t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6421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0535"/>
            <a:ext cx="8014024" cy="533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2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4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>
                  <a:latin typeface="微軟正黑體"/>
                  <a:ea typeface="微軟正黑體"/>
                  <a:cs typeface="微軟正黑體"/>
                </a:rPr>
                <a:t>W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h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>
                  <a:latin typeface="微軟正黑體"/>
                  <a:ea typeface="微軟正黑體"/>
                  <a:cs typeface="微軟正黑體"/>
                </a:rPr>
                <a:t>o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直角三角形 14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49" name="橢圓 4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62" name="爆炸 1 61"/>
          <p:cNvSpPr/>
          <p:nvPr/>
        </p:nvSpPr>
        <p:spPr>
          <a:xfrm>
            <a:off x="4260723" y="3780738"/>
            <a:ext cx="4781599" cy="2644320"/>
          </a:xfrm>
          <a:prstGeom prst="irregularSeal1">
            <a:avLst/>
          </a:prstGeom>
          <a:solidFill>
            <a:srgbClr val="6CCFFF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latin typeface="微軟正黑體" pitchFamily="34" charset="-120"/>
                <a:ea typeface="微軟正黑體" pitchFamily="34" charset="-120"/>
              </a:rPr>
              <a:t>陸客</a:t>
            </a:r>
          </a:p>
        </p:txBody>
      </p:sp>
    </p:spTree>
    <p:extLst>
      <p:ext uri="{BB962C8B-B14F-4D97-AF65-F5344CB8AC3E}">
        <p14:creationId xmlns:p14="http://schemas.microsoft.com/office/powerpoint/2010/main" xmlns="" val="247587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6" descr="https://sp3.yimg.com/ib/th?id=HN.607993203974933551&amp;pid=15.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7775" y="1410174"/>
            <a:ext cx="7723642" cy="519999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爆炸 1 59"/>
          <p:cNvSpPr/>
          <p:nvPr/>
        </p:nvSpPr>
        <p:spPr>
          <a:xfrm>
            <a:off x="-458485" y="1267706"/>
            <a:ext cx="4142243" cy="2752189"/>
          </a:xfrm>
          <a:prstGeom prst="irregularSeal1">
            <a:avLst/>
          </a:prstGeom>
          <a:solidFill>
            <a:srgbClr val="6CCFFF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家庭</a:t>
            </a:r>
            <a:endParaRPr lang="zh-TW" altLang="en-US" sz="72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1058933" y="107290"/>
            <a:ext cx="7230319" cy="1500530"/>
            <a:chOff x="500034" y="214290"/>
            <a:chExt cx="7858180" cy="1571636"/>
          </a:xfrm>
        </p:grpSpPr>
        <p:sp>
          <p:nvSpPr>
            <p:cNvPr id="61" name="流程圖: 人工作業 28"/>
            <p:cNvSpPr/>
            <p:nvPr/>
          </p:nvSpPr>
          <p:spPr>
            <a:xfrm>
              <a:off x="7715272" y="214290"/>
              <a:ext cx="285752" cy="628654"/>
            </a:xfrm>
            <a:prstGeom prst="flowChartManualOperati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7180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71500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286248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643042" y="1142984"/>
              <a:ext cx="428628" cy="214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857356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>
                  <a:latin typeface="微軟正黑體"/>
                  <a:ea typeface="微軟正黑體"/>
                  <a:cs typeface="微軟正黑體"/>
                </a:rPr>
                <a:t>W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3214678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 smtClean="0">
                  <a:latin typeface="微軟正黑體"/>
                  <a:ea typeface="微軟正黑體"/>
                  <a:cs typeface="微軟正黑體"/>
                </a:rPr>
                <a:t>h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572000" y="428604"/>
              <a:ext cx="1214446" cy="10001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>
                  <a:latin typeface="微軟正黑體"/>
                  <a:ea typeface="微軟正黑體"/>
                  <a:cs typeface="微軟正黑體"/>
                </a:rPr>
                <a:t>o</a:t>
              </a:r>
              <a:endParaRPr lang="zh-TW" altLang="en-US" sz="44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929322" y="642918"/>
              <a:ext cx="2214578" cy="785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8143900" y="642918"/>
              <a:ext cx="214314" cy="785818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2" name="群組 35"/>
            <p:cNvGrpSpPr/>
            <p:nvPr/>
          </p:nvGrpSpPr>
          <p:grpSpPr>
            <a:xfrm>
              <a:off x="1142976" y="1285860"/>
              <a:ext cx="500066" cy="500066"/>
              <a:chOff x="1714480" y="2786058"/>
              <a:chExt cx="3214710" cy="3214710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12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3" name="群組 39"/>
            <p:cNvGrpSpPr/>
            <p:nvPr/>
          </p:nvGrpSpPr>
          <p:grpSpPr>
            <a:xfrm>
              <a:off x="571472" y="1285860"/>
              <a:ext cx="500066" cy="500066"/>
              <a:chOff x="1714480" y="2786058"/>
              <a:chExt cx="3214710" cy="3214710"/>
            </a:xfrm>
          </p:grpSpPr>
          <p:sp>
            <p:nvSpPr>
              <p:cNvPr id="108" name="橢圓 107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43"/>
            <p:cNvGrpSpPr/>
            <p:nvPr/>
          </p:nvGrpSpPr>
          <p:grpSpPr>
            <a:xfrm>
              <a:off x="2500298" y="1285860"/>
              <a:ext cx="500066" cy="500066"/>
              <a:chOff x="1714480" y="2786058"/>
              <a:chExt cx="3214710" cy="3214710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05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47"/>
            <p:cNvGrpSpPr/>
            <p:nvPr/>
          </p:nvGrpSpPr>
          <p:grpSpPr>
            <a:xfrm>
              <a:off x="1928794" y="1285860"/>
              <a:ext cx="500066" cy="500066"/>
              <a:chOff x="1714480" y="2786058"/>
              <a:chExt cx="3214710" cy="3214710"/>
            </a:xfrm>
          </p:grpSpPr>
          <p:sp>
            <p:nvSpPr>
              <p:cNvPr id="102" name="橢圓 101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02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03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6" name="群組 51"/>
            <p:cNvGrpSpPr/>
            <p:nvPr/>
          </p:nvGrpSpPr>
          <p:grpSpPr>
            <a:xfrm>
              <a:off x="3857620" y="1285860"/>
              <a:ext cx="500066" cy="500066"/>
              <a:chOff x="1714480" y="2786058"/>
              <a:chExt cx="3214710" cy="3214710"/>
            </a:xfrm>
          </p:grpSpPr>
          <p:sp>
            <p:nvSpPr>
              <p:cNvPr id="99" name="橢圓 98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00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55"/>
            <p:cNvGrpSpPr/>
            <p:nvPr/>
          </p:nvGrpSpPr>
          <p:grpSpPr>
            <a:xfrm>
              <a:off x="3286116" y="1285860"/>
              <a:ext cx="500066" cy="500066"/>
              <a:chOff x="1714480" y="2786058"/>
              <a:chExt cx="3214710" cy="3214710"/>
            </a:xfrm>
          </p:grpSpPr>
          <p:sp>
            <p:nvSpPr>
              <p:cNvPr id="96" name="橢圓 95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8" name="群組 59"/>
            <p:cNvGrpSpPr/>
            <p:nvPr/>
          </p:nvGrpSpPr>
          <p:grpSpPr>
            <a:xfrm>
              <a:off x="5214942" y="1285860"/>
              <a:ext cx="500066" cy="500066"/>
              <a:chOff x="1714480" y="2786058"/>
              <a:chExt cx="3214710" cy="3214710"/>
            </a:xfrm>
          </p:grpSpPr>
          <p:sp>
            <p:nvSpPr>
              <p:cNvPr id="93" name="橢圓 92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93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63"/>
            <p:cNvGrpSpPr/>
            <p:nvPr/>
          </p:nvGrpSpPr>
          <p:grpSpPr>
            <a:xfrm>
              <a:off x="4643438" y="1285860"/>
              <a:ext cx="500066" cy="500066"/>
              <a:chOff x="1714480" y="2786058"/>
              <a:chExt cx="3214710" cy="3214710"/>
            </a:xfrm>
          </p:grpSpPr>
          <p:sp>
            <p:nvSpPr>
              <p:cNvPr id="90" name="橢圓 89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67"/>
            <p:cNvGrpSpPr/>
            <p:nvPr/>
          </p:nvGrpSpPr>
          <p:grpSpPr>
            <a:xfrm>
              <a:off x="7358082" y="1285860"/>
              <a:ext cx="500066" cy="500066"/>
              <a:chOff x="1714480" y="2786058"/>
              <a:chExt cx="3214710" cy="3214710"/>
            </a:xfrm>
          </p:grpSpPr>
          <p:sp>
            <p:nvSpPr>
              <p:cNvPr id="87" name="橢圓 86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88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71"/>
            <p:cNvGrpSpPr/>
            <p:nvPr/>
          </p:nvGrpSpPr>
          <p:grpSpPr>
            <a:xfrm>
              <a:off x="6215074" y="1142984"/>
              <a:ext cx="642942" cy="642942"/>
              <a:chOff x="1714480" y="2786058"/>
              <a:chExt cx="3214710" cy="3214710"/>
            </a:xfrm>
          </p:grpSpPr>
          <p:sp>
            <p:nvSpPr>
              <p:cNvPr id="84" name="橢圓 83"/>
              <p:cNvSpPr/>
              <p:nvPr/>
            </p:nvSpPr>
            <p:spPr>
              <a:xfrm>
                <a:off x="1714480" y="2786058"/>
                <a:ext cx="3214710" cy="32147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2143108" y="3214686"/>
                <a:ext cx="2328975" cy="23289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2500298" y="3500438"/>
                <a:ext cx="1607355" cy="1607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 rot="169688">
              <a:off x="6502600" y="1455112"/>
              <a:ext cx="1071570" cy="98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072197" y="714356"/>
              <a:ext cx="2000264" cy="48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怡然，宜蘭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2908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</TotalTime>
  <Words>437</Words>
  <Application>Microsoft Office PowerPoint</Application>
  <PresentationFormat>如螢幕大小 (4:3)</PresentationFormat>
  <Paragraphs>216</Paragraphs>
  <Slides>35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Office 佈景主題</vt:lpstr>
      <vt:lpstr>愛，宜直在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怡然，宜蘭</dc:title>
  <dc:creator>apple</dc:creator>
  <cp:lastModifiedBy>Jeff</cp:lastModifiedBy>
  <cp:revision>104</cp:revision>
  <dcterms:created xsi:type="dcterms:W3CDTF">2014-03-04T14:45:05Z</dcterms:created>
  <dcterms:modified xsi:type="dcterms:W3CDTF">2018-08-08T07:35:40Z</dcterms:modified>
</cp:coreProperties>
</file>